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3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3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9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22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9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3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1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4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9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5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7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7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4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4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60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0"/>
            <a:ext cx="548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87688" y="620688"/>
            <a:ext cx="360040" cy="36004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727848" y="620688"/>
            <a:ext cx="432048" cy="28803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015880" y="332656"/>
            <a:ext cx="504056" cy="28803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791744" y="476672"/>
            <a:ext cx="792088" cy="64807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31704" y="2420888"/>
            <a:ext cx="360040" cy="28803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303912" y="1772816"/>
            <a:ext cx="360040" cy="28803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524000" y="0"/>
            <a:ext cx="1763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u="sng" dirty="0">
                <a:latin typeface="Calibri" pitchFamily="34" charset="0"/>
              </a:rPr>
              <a:t>Contexte de guerre</a:t>
            </a:r>
          </a:p>
          <a:p>
            <a:pPr algn="ctr">
              <a:lnSpc>
                <a:spcPct val="90000"/>
              </a:lnSpc>
            </a:pPr>
            <a:endParaRPr lang="fr-FR" sz="2000" b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avions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explosions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ciel sombre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armées qui luttent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728" y="1052736"/>
            <a:ext cx="1872208" cy="12961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007768" y="3212976"/>
            <a:ext cx="1368152" cy="20162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888088" y="0"/>
            <a:ext cx="1368152" cy="18448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524000" y="2852937"/>
            <a:ext cx="1763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u="sng" dirty="0">
                <a:latin typeface="Calibri" pitchFamily="34" charset="0"/>
              </a:rPr>
              <a:t>Les Américains se battent</a:t>
            </a:r>
          </a:p>
          <a:p>
            <a:pPr algn="ctr">
              <a:lnSpc>
                <a:spcPct val="90000"/>
              </a:lnSpc>
            </a:pPr>
            <a:endParaRPr lang="fr-FR" sz="2000" b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Drapeau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Uniforme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Lincoln, ancien président américain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12024" y="2996952"/>
            <a:ext cx="432048" cy="5040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176120" y="2852936"/>
            <a:ext cx="432048" cy="5040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824192" y="3284984"/>
            <a:ext cx="936104" cy="237626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 rot="20610833">
            <a:off x="5743758" y="5903798"/>
            <a:ext cx="3384376" cy="1052736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8760296" y="836713"/>
            <a:ext cx="1907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u="sng" dirty="0">
                <a:latin typeface="Calibri" pitchFamily="34" charset="0"/>
              </a:rPr>
              <a:t>Contre les Prussiens</a:t>
            </a:r>
          </a:p>
          <a:p>
            <a:pPr algn="ctr">
              <a:lnSpc>
                <a:spcPct val="90000"/>
              </a:lnSpc>
            </a:pPr>
            <a:endParaRPr lang="fr-FR" sz="2000" b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Drapeau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Uniforme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* Casques à pointe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760296" y="3789041"/>
            <a:ext cx="1907704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u="sng" dirty="0">
                <a:latin typeface="Calibri" pitchFamily="34" charset="0"/>
              </a:rPr>
              <a:t>Première Guerre Mondiale </a:t>
            </a:r>
          </a:p>
          <a:p>
            <a:pPr algn="ctr">
              <a:lnSpc>
                <a:spcPct val="90000"/>
              </a:lnSpc>
            </a:pPr>
            <a:r>
              <a:rPr lang="fr-FR" b="1" dirty="0">
                <a:latin typeface="Calibri" pitchFamily="34" charset="0"/>
              </a:rPr>
              <a:t>(entre avril 1917 et novembre 1918)</a:t>
            </a:r>
            <a:endParaRPr lang="fr-F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9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0"/>
            <a:ext cx="548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8760296" y="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u="sng" dirty="0">
                <a:latin typeface="Calibri" pitchFamily="34" charset="0"/>
              </a:rPr>
              <a:t>Slogans, textes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36160" y="1916832"/>
            <a:ext cx="1224136" cy="57606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760296" y="1700809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« Liberty and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freedom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shall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not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perish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 » 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A. Lincoln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0296" y="3140968"/>
            <a:ext cx="1907704" cy="183742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latin typeface="Calibri" pitchFamily="34" charset="0"/>
              </a:rPr>
              <a:t>= Importance des valeurs : </a:t>
            </a:r>
            <a:r>
              <a:rPr lang="fr-FR" b="1" u="sng" dirty="0">
                <a:latin typeface="Calibri" pitchFamily="34" charset="0"/>
              </a:rPr>
              <a:t>guerre au nom de la liberté </a:t>
            </a:r>
            <a:r>
              <a:rPr lang="fr-FR" b="1" dirty="0">
                <a:latin typeface="Calibri" pitchFamily="34" charset="0"/>
              </a:rPr>
              <a:t>(valeur fondatrice de la nation américaine)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1864" y="6381328"/>
            <a:ext cx="2520280" cy="47667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760296" y="621167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« 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True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sons of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freedom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 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7688" y="3717032"/>
            <a:ext cx="1224136" cy="10081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24000" y="2708920"/>
            <a:ext cx="1763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COLORED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MEN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The first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Americans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who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planted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our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flag on the </a:t>
            </a:r>
            <a:r>
              <a:rPr lang="fr-FR" sz="2000" b="1" dirty="0" err="1">
                <a:solidFill>
                  <a:srgbClr val="92D050"/>
                </a:solidFill>
                <a:latin typeface="Calibri" pitchFamily="34" charset="0"/>
              </a:rPr>
              <a:t>firing</a:t>
            </a:r>
            <a:r>
              <a:rPr lang="fr-FR" sz="2000" b="1" dirty="0">
                <a:solidFill>
                  <a:srgbClr val="92D050"/>
                </a:solidFill>
                <a:latin typeface="Calibri" pitchFamily="34" charset="0"/>
              </a:rPr>
              <a:t> 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0" y="4869160"/>
            <a:ext cx="2123728" cy="183742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latin typeface="Calibri" pitchFamily="34" charset="0"/>
              </a:rPr>
              <a:t>= </a:t>
            </a:r>
            <a:r>
              <a:rPr lang="fr-FR" b="1" u="sng" dirty="0">
                <a:latin typeface="Calibri" pitchFamily="34" charset="0"/>
              </a:rPr>
              <a:t>Unité de la nation américaine en guerre </a:t>
            </a:r>
            <a:r>
              <a:rPr lang="fr-FR" b="1" dirty="0">
                <a:latin typeface="Calibri" pitchFamily="34" charset="0"/>
              </a:rPr>
              <a:t>: les Noirs américains sont présentés ici comme de « vrais » Américains</a:t>
            </a:r>
            <a:endParaRPr lang="fr-F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0"/>
            <a:ext cx="548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3287688" y="4077072"/>
            <a:ext cx="4320480" cy="1728192"/>
          </a:xfrm>
          <a:prstGeom prst="straightConnector1">
            <a:avLst/>
          </a:prstGeom>
          <a:ln w="762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367808" y="2420888"/>
            <a:ext cx="3168352" cy="1512168"/>
          </a:xfrm>
          <a:prstGeom prst="straightConnector1">
            <a:avLst/>
          </a:prstGeom>
          <a:ln w="762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663952" y="1700808"/>
            <a:ext cx="1728192" cy="1584176"/>
          </a:xfrm>
          <a:prstGeom prst="straightConnector1">
            <a:avLst/>
          </a:prstGeom>
          <a:ln w="762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287688" y="4581128"/>
            <a:ext cx="792088" cy="864096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20210964">
            <a:off x="5416134" y="5842948"/>
            <a:ext cx="3709949" cy="1081047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 rot="20359048">
            <a:off x="7429256" y="2284681"/>
            <a:ext cx="1348702" cy="214569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8760296" y="0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u="sng" dirty="0">
                <a:latin typeface="Calibri" pitchFamily="34" charset="0"/>
              </a:rPr>
              <a:t>Composition</a:t>
            </a:r>
          </a:p>
          <a:p>
            <a:pPr algn="ctr">
              <a:lnSpc>
                <a:spcPct val="90000"/>
              </a:lnSpc>
            </a:pPr>
            <a:endParaRPr lang="fr-FR" sz="2000" b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fr-FR" sz="20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2132856"/>
            <a:ext cx="1763688" cy="18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latin typeface="Calibri" pitchFamily="34" charset="0"/>
              </a:rPr>
              <a:t>L’œil est attiré par 2 figures prouvant la défaite allemande : le soldat mort et celui qui se rend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1"/>
            <a:ext cx="176368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latin typeface="Calibri" pitchFamily="34" charset="0"/>
              </a:rPr>
              <a:t>Une impression d’avancée de l’armée américaine qui fond sur son ennemi</a:t>
            </a:r>
          </a:p>
        </p:txBody>
      </p:sp>
      <p:sp>
        <p:nvSpPr>
          <p:cNvPr id="19" name="Ellipse 18"/>
          <p:cNvSpPr/>
          <p:nvPr/>
        </p:nvSpPr>
        <p:spPr>
          <a:xfrm rot="20210964">
            <a:off x="3402652" y="1086090"/>
            <a:ext cx="2373036" cy="1278796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524000" y="4581128"/>
            <a:ext cx="183569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latin typeface="Calibri" pitchFamily="34" charset="0"/>
              </a:rPr>
              <a:t>A l’opposé de ces 2 hommes, se trouvent les deux drapeaux, l’un déployé victorieusement, l’autre vaincu 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528048" y="0"/>
            <a:ext cx="1944216" cy="184482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760296" y="836713"/>
            <a:ext cx="19077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latin typeface="Calibri" pitchFamily="34" charset="0"/>
              </a:rPr>
              <a:t>Au-dessus veille Lincoln, à la place du soleil ou de Dieu</a:t>
            </a:r>
          </a:p>
        </p:txBody>
      </p:sp>
    </p:spTree>
    <p:extLst>
      <p:ext uri="{BB962C8B-B14F-4D97-AF65-F5344CB8AC3E}">
        <p14:creationId xmlns:p14="http://schemas.microsoft.com/office/powerpoint/2010/main" val="28521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-1035496"/>
            <a:ext cx="7812360" cy="97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1415480" y="0"/>
            <a:ext cx="4248472" cy="3501008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5879976" y="2204864"/>
            <a:ext cx="2160240" cy="1440160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04312" y="332657"/>
            <a:ext cx="1763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latin typeface="Calibri" pitchFamily="34" charset="0"/>
              </a:rPr>
              <a:t>Si on zoome, on se rend compte que l’arrière plan offre une scène similaire au 1</a:t>
            </a:r>
            <a:r>
              <a:rPr lang="fr-FR" sz="2000" b="1" baseline="30000" dirty="0">
                <a:latin typeface="Calibri" pitchFamily="34" charset="0"/>
              </a:rPr>
              <a:t>er</a:t>
            </a:r>
            <a:r>
              <a:rPr lang="fr-FR" sz="2000" b="1" dirty="0">
                <a:latin typeface="Calibri" pitchFamily="34" charset="0"/>
              </a:rPr>
              <a:t> plan : Impression que la scène se répète à l’infini</a:t>
            </a:r>
          </a:p>
          <a:p>
            <a:pPr algn="ctr">
              <a:lnSpc>
                <a:spcPct val="90000"/>
              </a:lnSpc>
            </a:pPr>
            <a:endParaRPr lang="fr-FR" sz="2000" b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fr-F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2</TotalTime>
  <Words>194</Words>
  <Application>Microsoft Office PowerPoint</Application>
  <PresentationFormat>Grand écran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Calisto MT</vt:lpstr>
      <vt:lpstr>Trebuchet MS</vt:lpstr>
      <vt:lpstr>Wingdings 2</vt:lpstr>
      <vt:lpstr>Ardoise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et Laurent Cormy</dc:creator>
  <cp:lastModifiedBy>Hélène et Laurent Cormy</cp:lastModifiedBy>
  <cp:revision>1</cp:revision>
  <dcterms:created xsi:type="dcterms:W3CDTF">2017-01-09T07:23:19Z</dcterms:created>
  <dcterms:modified xsi:type="dcterms:W3CDTF">2017-01-09T07:25:41Z</dcterms:modified>
</cp:coreProperties>
</file>